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</p:sldIdLst>
  <p:sldSz cy="5143500" cx="9144000"/>
  <p:notesSz cx="6858000" cy="9144000"/>
  <p:embeddedFontLst>
    <p:embeddedFont>
      <p:font typeface="Roboto"/>
      <p:regular r:id="rId61"/>
      <p:bold r:id="rId62"/>
      <p:italic r:id="rId63"/>
      <p:boldItalic r:id="rId64"/>
    </p:embeddedFont>
    <p:embeddedFont>
      <p:font typeface="Lato"/>
      <p:regular r:id="rId65"/>
      <p:bold r:id="rId66"/>
      <p:italic r:id="rId67"/>
      <p:boldItalic r:id="rId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7767C8E-8415-443F-9214-2B1A89D9D3A5}">
  <a:tblStyle styleId="{17767C8E-8415-443F-9214-2B1A89D9D3A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90B2FDF2-F598-4C8C-9A17-F29FB898ED6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Roboto-bold.fntdata"/><Relationship Id="rId61" Type="http://schemas.openxmlformats.org/officeDocument/2006/relationships/font" Target="fonts/Roboto-regular.fntdata"/><Relationship Id="rId20" Type="http://schemas.openxmlformats.org/officeDocument/2006/relationships/slide" Target="slides/slide14.xml"/><Relationship Id="rId64" Type="http://schemas.openxmlformats.org/officeDocument/2006/relationships/font" Target="fonts/Roboto-boldItalic.fntdata"/><Relationship Id="rId63" Type="http://schemas.openxmlformats.org/officeDocument/2006/relationships/font" Target="fonts/Roboto-italic.fntdata"/><Relationship Id="rId22" Type="http://schemas.openxmlformats.org/officeDocument/2006/relationships/slide" Target="slides/slide16.xml"/><Relationship Id="rId66" Type="http://schemas.openxmlformats.org/officeDocument/2006/relationships/font" Target="fonts/Lato-bold.fntdata"/><Relationship Id="rId21" Type="http://schemas.openxmlformats.org/officeDocument/2006/relationships/slide" Target="slides/slide15.xml"/><Relationship Id="rId65" Type="http://schemas.openxmlformats.org/officeDocument/2006/relationships/font" Target="fonts/Lato-regular.fntdata"/><Relationship Id="rId24" Type="http://schemas.openxmlformats.org/officeDocument/2006/relationships/slide" Target="slides/slide18.xml"/><Relationship Id="rId68" Type="http://schemas.openxmlformats.org/officeDocument/2006/relationships/font" Target="fonts/Lato-boldItalic.fntdata"/><Relationship Id="rId23" Type="http://schemas.openxmlformats.org/officeDocument/2006/relationships/slide" Target="slides/slide17.xml"/><Relationship Id="rId67" Type="http://schemas.openxmlformats.org/officeDocument/2006/relationships/font" Target="fonts/Lato-italic.fntdata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9be3efab3c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9be3efab3c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8e2b97b17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8e2b97b17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4fda4b00b5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4fda4b00b5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4fda4b00b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4fda4b00b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8e2b97b17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8e2b97b17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8e2b97b175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8e2b97b175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8e2b97b175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8e2b97b175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8e2b97b175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8e2b97b175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4fda4b00b5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4fda4b00b5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4fda4b00b5_2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4fda4b00b5_2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9be3efab3c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9be3efab3c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4fd7a7fb8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4fd7a7fb8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4fd7a7fb89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4fd7a7fb8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4fd7a7fb8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4fd7a7fb8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611fff9f2f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611fff9f2f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9c4a8a194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9c4a8a194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611fff9f2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611fff9f2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9d1e5fd00a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9d1e5fd00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611fff9f2f_3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611fff9f2f_3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9d1e5fd00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9d1e5fd00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9d1e5fd00a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9d1e5fd00a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9be3efab3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9be3efab3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9c661071d5_0_4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9c661071d5_0_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90ec501292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90ec501292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a389f1234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a389f1234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a389f12347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a389f12347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a389f12347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a389f12347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a389f12347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a389f12347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a389f12347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a389f12347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a389f12347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a389f12347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a389f12347_0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2a389f12347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a3a535362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2a3a535362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9be3efab3c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9be3efab3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a3a535362b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2a3a535362b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9cc23cbae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9cc23cbae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9cc23cbaea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9cc23cbaea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a3a535362b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2a3a535362b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a3a535362b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2a3a535362b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a3a535362b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2a3a535362b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a3a535362b_0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a3a535362b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a3a535362b_0_4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2a3a535362b_0_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9c661071d5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29c661071d5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9c661071d5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29c661071d5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9c661071d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9c661071d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9c661071d5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29c661071d5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9c661071d5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9c661071d5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9c661071d5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29c661071d5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9c661071d5_0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29c661071d5_0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84e60ef102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284e60ef102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be3efab3c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9be3efab3c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90ec50129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90ec50129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9be3efab3c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9be3efab3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9c661071d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9c661071d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jpg"/><Relationship Id="rId4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12.png"/><Relationship Id="rId7" Type="http://schemas.openxmlformats.org/officeDocument/2006/relationships/image" Target="../media/image5.png"/><Relationship Id="rId8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Relationship Id="rId5" Type="http://schemas.openxmlformats.org/officeDocument/2006/relationships/image" Target="../media/image8.png"/><Relationship Id="rId6" Type="http://schemas.openxmlformats.org/officeDocument/2006/relationships/image" Target="../media/image17.png"/><Relationship Id="rId7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Relationship Id="rId6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Relationship Id="rId4" Type="http://schemas.openxmlformats.org/officeDocument/2006/relationships/image" Target="../media/image25.png"/><Relationship Id="rId5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9.png"/><Relationship Id="rId4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jpg"/><Relationship Id="rId4" Type="http://schemas.openxmlformats.org/officeDocument/2006/relationships/image" Target="../media/image38.png"/><Relationship Id="rId5" Type="http://schemas.openxmlformats.org/officeDocument/2006/relationships/image" Target="../media/image7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Relationship Id="rId5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Relationship Id="rId4" Type="http://schemas.openxmlformats.org/officeDocument/2006/relationships/image" Target="../media/image43.png"/><Relationship Id="rId5" Type="http://schemas.openxmlformats.org/officeDocument/2006/relationships/image" Target="../media/image5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Relationship Id="rId4" Type="http://schemas.openxmlformats.org/officeDocument/2006/relationships/image" Target="../media/image4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jpg"/><Relationship Id="rId4" Type="http://schemas.openxmlformats.org/officeDocument/2006/relationships/image" Target="../media/image4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4.png"/><Relationship Id="rId4" Type="http://schemas.openxmlformats.org/officeDocument/2006/relationships/image" Target="../media/image42.png"/><Relationship Id="rId5" Type="http://schemas.openxmlformats.org/officeDocument/2006/relationships/image" Target="../media/image47.png"/><Relationship Id="rId6" Type="http://schemas.openxmlformats.org/officeDocument/2006/relationships/image" Target="../media/image4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3.png"/><Relationship Id="rId4" Type="http://schemas.openxmlformats.org/officeDocument/2006/relationships/image" Target="../media/image5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4.jpg"/><Relationship Id="rId4" Type="http://schemas.openxmlformats.org/officeDocument/2006/relationships/image" Target="../media/image68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0.jpg"/><Relationship Id="rId4" Type="http://schemas.openxmlformats.org/officeDocument/2006/relationships/image" Target="../media/image57.jpg"/><Relationship Id="rId5" Type="http://schemas.openxmlformats.org/officeDocument/2006/relationships/image" Target="../media/image72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0.png"/><Relationship Id="rId4" Type="http://schemas.openxmlformats.org/officeDocument/2006/relationships/image" Target="../media/image5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6.png"/><Relationship Id="rId4" Type="http://schemas.openxmlformats.org/officeDocument/2006/relationships/image" Target="../media/image7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9.jpg"/><Relationship Id="rId4" Type="http://schemas.openxmlformats.org/officeDocument/2006/relationships/image" Target="../media/image77.jpg"/><Relationship Id="rId5" Type="http://schemas.openxmlformats.org/officeDocument/2006/relationships/image" Target="../media/image78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4.jpg"/><Relationship Id="rId4" Type="http://schemas.openxmlformats.org/officeDocument/2006/relationships/image" Target="../media/image73.jpg"/><Relationship Id="rId5" Type="http://schemas.openxmlformats.org/officeDocument/2006/relationships/image" Target="../media/image8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ctrTitle"/>
          </p:nvPr>
        </p:nvSpPr>
        <p:spPr>
          <a:xfrm>
            <a:off x="460950" y="89507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Renewable Energy Project</a:t>
            </a:r>
            <a:endParaRPr/>
          </a:p>
        </p:txBody>
      </p:sp>
      <p:sp>
        <p:nvSpPr>
          <p:cNvPr id="86" name="Google Shape;86;p13"/>
          <p:cNvSpPr txBox="1"/>
          <p:nvPr>
            <p:ph idx="1" type="subTitle"/>
          </p:nvPr>
        </p:nvSpPr>
        <p:spPr>
          <a:xfrm>
            <a:off x="570600" y="1822100"/>
            <a:ext cx="8222100" cy="31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Spring 2023 Mechanical Engineering Capstone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Northern Arizona </a:t>
            </a:r>
            <a:r>
              <a:rPr b="1" lang="en"/>
              <a:t>University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Presented by:</a:t>
            </a:r>
            <a:r>
              <a:rPr b="1" lang="en"/>
              <a:t>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Michael Horn, Garrett Cornelius, Issac Granados, Nicholis Santana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/>
          <p:nvPr/>
        </p:nvSpPr>
        <p:spPr>
          <a:xfrm>
            <a:off x="4908275" y="1221900"/>
            <a:ext cx="3902700" cy="26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905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Factors: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80% Percent Occupancy Rating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Heavy Demand on HVAC 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Heavy 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Demand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on Lighting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Yearly Electrical Consumption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15,230 kWh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905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2"/>
          <p:cNvSpPr txBox="1"/>
          <p:nvPr>
            <p:ph type="title"/>
          </p:nvPr>
        </p:nvSpPr>
        <p:spPr>
          <a:xfrm>
            <a:off x="290375" y="22532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Demand Model Results</a:t>
            </a:r>
            <a:endParaRPr/>
          </a:p>
        </p:txBody>
      </p:sp>
      <p:grpSp>
        <p:nvGrpSpPr>
          <p:cNvPr id="149" name="Google Shape;149;p22"/>
          <p:cNvGrpSpPr/>
          <p:nvPr/>
        </p:nvGrpSpPr>
        <p:grpSpPr>
          <a:xfrm>
            <a:off x="242375" y="874627"/>
            <a:ext cx="4329625" cy="2997849"/>
            <a:chOff x="242375" y="874627"/>
            <a:chExt cx="4329625" cy="2997849"/>
          </a:xfrm>
        </p:grpSpPr>
        <p:pic>
          <p:nvPicPr>
            <p:cNvPr id="150" name="Google Shape;150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2375" y="874627"/>
              <a:ext cx="4329625" cy="281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10275" y="3574326"/>
              <a:ext cx="3793826" cy="2981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Structural Analysis: Prerequisite Calculations</a:t>
            </a:r>
            <a:endParaRPr/>
          </a:p>
        </p:txBody>
      </p:sp>
      <p:sp>
        <p:nvSpPr>
          <p:cNvPr id="157" name="Google Shape;157;p23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Full report completed with calculations for wind loads, dead loads, and snow loads</a:t>
            </a:r>
            <a:endParaRPr/>
          </a:p>
        </p:txBody>
      </p:sp>
      <p:pic>
        <p:nvPicPr>
          <p:cNvPr id="158" name="Google Shape;15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413526"/>
            <a:ext cx="8520600" cy="241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 txBox="1"/>
          <p:nvPr>
            <p:ph type="title"/>
          </p:nvPr>
        </p:nvSpPr>
        <p:spPr>
          <a:xfrm>
            <a:off x="82800" y="1003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Structural Analysis: FEA Structure Assembly</a:t>
            </a:r>
            <a:endParaRPr/>
          </a:p>
        </p:txBody>
      </p:sp>
      <p:sp>
        <p:nvSpPr>
          <p:cNvPr id="164" name="Google Shape;164;p2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4"/>
          <p:cNvSpPr txBox="1"/>
          <p:nvPr/>
        </p:nvSpPr>
        <p:spPr>
          <a:xfrm>
            <a:off x="175050" y="617600"/>
            <a:ext cx="775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                        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6" name="Google Shape;16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800"/>
            <a:ext cx="4528501" cy="355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2775" y="1017800"/>
            <a:ext cx="4641226" cy="355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/>
          <p:nvPr>
            <p:ph type="title"/>
          </p:nvPr>
        </p:nvSpPr>
        <p:spPr>
          <a:xfrm>
            <a:off x="311700" y="29057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Structural Analysis: Finite Element Analysis Process</a:t>
            </a:r>
            <a:endParaRPr/>
          </a:p>
        </p:txBody>
      </p:sp>
      <p:sp>
        <p:nvSpPr>
          <p:cNvPr id="173" name="Google Shape;173;p25"/>
          <p:cNvSpPr txBox="1"/>
          <p:nvPr>
            <p:ph idx="1" type="body"/>
          </p:nvPr>
        </p:nvSpPr>
        <p:spPr>
          <a:xfrm>
            <a:off x="123450" y="969175"/>
            <a:ext cx="2318100" cy="36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All Integral Components Added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 Meshing Adjusted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 Load Distribution Adjusted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 Leeward and Windward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 Load Components    integrated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 Load Case A: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Perpendicular to leading edge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-Load Case B: Parallel to leading edge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25"/>
          <p:cNvPicPr preferRelativeResize="0"/>
          <p:nvPr/>
        </p:nvPicPr>
        <p:blipFill rotWithShape="1">
          <a:blip r:embed="rId3">
            <a:alphaModFix/>
          </a:blip>
          <a:srcRect b="0" l="0" r="17314" t="0"/>
          <a:stretch/>
        </p:blipFill>
        <p:spPr>
          <a:xfrm>
            <a:off x="2386325" y="1229875"/>
            <a:ext cx="6757675" cy="363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/>
          <p:nvPr>
            <p:ph type="title"/>
          </p:nvPr>
        </p:nvSpPr>
        <p:spPr>
          <a:xfrm>
            <a:off x="69075" y="10267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 Results: Load Case 1A </a:t>
            </a:r>
            <a:endParaRPr/>
          </a:p>
        </p:txBody>
      </p:sp>
      <p:sp>
        <p:nvSpPr>
          <p:cNvPr id="180" name="Google Shape;180;p26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346775" y="2842600"/>
            <a:ext cx="521125" cy="204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6"/>
          <p:cNvPicPr preferRelativeResize="0"/>
          <p:nvPr/>
        </p:nvPicPr>
        <p:blipFill rotWithShape="1">
          <a:blip r:embed="rId4">
            <a:alphaModFix/>
          </a:blip>
          <a:srcRect b="8029" l="12368" r="13209" t="0"/>
          <a:stretch/>
        </p:blipFill>
        <p:spPr>
          <a:xfrm>
            <a:off x="4443975" y="910550"/>
            <a:ext cx="4700024" cy="397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3975" y="910550"/>
            <a:ext cx="2192425" cy="6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09750" y="2331725"/>
            <a:ext cx="644200" cy="235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 rotWithShape="1">
          <a:blip r:embed="rId7">
            <a:alphaModFix/>
          </a:blip>
          <a:srcRect b="1215" l="5446" r="0" t="0"/>
          <a:stretch/>
        </p:blipFill>
        <p:spPr>
          <a:xfrm>
            <a:off x="0" y="910550"/>
            <a:ext cx="4443975" cy="397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910550"/>
            <a:ext cx="1873016" cy="6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6"/>
          <p:cNvSpPr txBox="1"/>
          <p:nvPr/>
        </p:nvSpPr>
        <p:spPr>
          <a:xfrm>
            <a:off x="69075" y="533750"/>
            <a:ext cx="327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Total Windward PSF: -27.11 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8" name="Google Shape;188;p26"/>
          <p:cNvSpPr txBox="1"/>
          <p:nvPr/>
        </p:nvSpPr>
        <p:spPr>
          <a:xfrm>
            <a:off x="3867900" y="533750"/>
            <a:ext cx="327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Total Leeward PSF: -27.11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/>
          <p:nvPr>
            <p:ph type="title"/>
          </p:nvPr>
        </p:nvSpPr>
        <p:spPr>
          <a:xfrm>
            <a:off x="79825" y="7032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 Results: Load Case 2A</a:t>
            </a:r>
            <a:endParaRPr/>
          </a:p>
        </p:txBody>
      </p:sp>
      <p:sp>
        <p:nvSpPr>
          <p:cNvPr id="194" name="Google Shape;194;p27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27"/>
          <p:cNvPicPr preferRelativeResize="0"/>
          <p:nvPr/>
        </p:nvPicPr>
        <p:blipFill rotWithShape="1">
          <a:blip r:embed="rId3">
            <a:alphaModFix/>
          </a:blip>
          <a:srcRect b="5580" l="0" r="9665" t="0"/>
          <a:stretch/>
        </p:blipFill>
        <p:spPr>
          <a:xfrm>
            <a:off x="0" y="795474"/>
            <a:ext cx="4572000" cy="41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7"/>
          <p:cNvPicPr preferRelativeResize="0"/>
          <p:nvPr/>
        </p:nvPicPr>
        <p:blipFill rotWithShape="1">
          <a:blip r:embed="rId4">
            <a:alphaModFix/>
          </a:blip>
          <a:srcRect b="0" l="8332" r="0" t="0"/>
          <a:stretch/>
        </p:blipFill>
        <p:spPr>
          <a:xfrm>
            <a:off x="4383300" y="795475"/>
            <a:ext cx="4760699" cy="41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7"/>
          <p:cNvSpPr txBox="1"/>
          <p:nvPr/>
        </p:nvSpPr>
        <p:spPr>
          <a:xfrm>
            <a:off x="79825" y="485225"/>
            <a:ext cx="836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Total Windward PSF: 51.78			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Total Leeward PSF: 51.78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8" name="Google Shape;198;p27"/>
          <p:cNvPicPr preferRelativeResize="0"/>
          <p:nvPr/>
        </p:nvPicPr>
        <p:blipFill rotWithShape="1">
          <a:blip r:embed="rId5">
            <a:alphaModFix/>
          </a:blip>
          <a:srcRect b="0" l="0" r="3053" t="0"/>
          <a:stretch/>
        </p:blipFill>
        <p:spPr>
          <a:xfrm>
            <a:off x="4383300" y="795475"/>
            <a:ext cx="2183550" cy="6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795475"/>
            <a:ext cx="2045575" cy="67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64850" y="3090350"/>
            <a:ext cx="492600" cy="181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8"/>
          <p:cNvSpPr txBox="1"/>
          <p:nvPr>
            <p:ph type="title"/>
          </p:nvPr>
        </p:nvSpPr>
        <p:spPr>
          <a:xfrm>
            <a:off x="69075" y="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 Results: Load Case 1B</a:t>
            </a:r>
            <a:endParaRPr/>
          </a:p>
        </p:txBody>
      </p:sp>
      <p:sp>
        <p:nvSpPr>
          <p:cNvPr id="206" name="Google Shape;206;p28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9149" y="771825"/>
            <a:ext cx="4954850" cy="412569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8"/>
          <p:cNvSpPr txBox="1"/>
          <p:nvPr/>
        </p:nvSpPr>
        <p:spPr>
          <a:xfrm>
            <a:off x="69075" y="420550"/>
            <a:ext cx="836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Total Windward PSF: -41.28		Total Leeward PSF: .82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9" name="Google Shape;209;p28"/>
          <p:cNvPicPr preferRelativeResize="0"/>
          <p:nvPr/>
        </p:nvPicPr>
        <p:blipFill rotWithShape="1">
          <a:blip r:embed="rId4">
            <a:alphaModFix/>
          </a:blip>
          <a:srcRect b="0" l="0" r="328" t="0"/>
          <a:stretch/>
        </p:blipFill>
        <p:spPr>
          <a:xfrm>
            <a:off x="0" y="771825"/>
            <a:ext cx="4935750" cy="412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9150" y="771825"/>
            <a:ext cx="4935747" cy="412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8675" y="1976212"/>
            <a:ext cx="530475" cy="1846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/>
          <p:nvPr>
            <p:ph type="title"/>
          </p:nvPr>
        </p:nvSpPr>
        <p:spPr>
          <a:xfrm>
            <a:off x="85250" y="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 Results: Load Case 2B</a:t>
            </a:r>
            <a:endParaRPr/>
          </a:p>
        </p:txBody>
      </p:sp>
      <p:sp>
        <p:nvSpPr>
          <p:cNvPr id="217" name="Google Shape;217;p29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8" name="Google Shape;21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8376" y="755650"/>
            <a:ext cx="4915627" cy="412570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9"/>
          <p:cNvSpPr txBox="1"/>
          <p:nvPr/>
        </p:nvSpPr>
        <p:spPr>
          <a:xfrm>
            <a:off x="85250" y="388200"/>
            <a:ext cx="8362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Total Windward PSF: 61.9		Total Leeward PSF: 29.53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0" name="Google Shape;22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55650"/>
            <a:ext cx="4915624" cy="412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5625" y="755650"/>
            <a:ext cx="1941625" cy="54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"/>
          <p:cNvSpPr txBox="1"/>
          <p:nvPr>
            <p:ph type="title"/>
          </p:nvPr>
        </p:nvSpPr>
        <p:spPr>
          <a:xfrm flipH="1" rot="10800000">
            <a:off x="239850" y="-209213"/>
            <a:ext cx="8520600" cy="1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0"/>
          <p:cNvSpPr txBox="1"/>
          <p:nvPr/>
        </p:nvSpPr>
        <p:spPr>
          <a:xfrm>
            <a:off x="221050" y="46865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A3990"/>
                </a:solidFill>
                <a:latin typeface="Roboto"/>
                <a:ea typeface="Roboto"/>
                <a:cs typeface="Roboto"/>
                <a:sym typeface="Roboto"/>
              </a:rPr>
              <a:t>Electrical Diagram</a:t>
            </a:r>
            <a:endParaRPr sz="3000">
              <a:solidFill>
                <a:srgbClr val="2A399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diagram of a solar panel&#10;&#10;Description automatically generated" id="228" name="Google Shape;22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780" y="1430775"/>
            <a:ext cx="3743995" cy="20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0325" y="1430775"/>
            <a:ext cx="4648200" cy="207972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0"/>
          <p:cNvSpPr txBox="1"/>
          <p:nvPr/>
        </p:nvSpPr>
        <p:spPr>
          <a:xfrm>
            <a:off x="5383875" y="3510500"/>
            <a:ext cx="30831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Electrical Diagram 2.0 (33% build)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" name="Google Shape;231;p30"/>
          <p:cNvSpPr txBox="1"/>
          <p:nvPr/>
        </p:nvSpPr>
        <p:spPr>
          <a:xfrm>
            <a:off x="7307800" y="4251150"/>
            <a:ext cx="1514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Nicholis Santana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9/28/23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Renewable Energy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1"/>
          <p:cNvSpPr txBox="1"/>
          <p:nvPr/>
        </p:nvSpPr>
        <p:spPr>
          <a:xfrm>
            <a:off x="2766075" y="4433150"/>
            <a:ext cx="30831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Electrical Diagram 4.0 (100% build)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7" name="Google Shape;23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238" y="205025"/>
            <a:ext cx="7439520" cy="412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Description </a:t>
            </a:r>
            <a:endParaRPr/>
          </a:p>
        </p:txBody>
      </p:sp>
      <p:sp>
        <p:nvSpPr>
          <p:cNvPr id="92" name="Google Shape;92;p14"/>
          <p:cNvSpPr txBox="1"/>
          <p:nvPr>
            <p:ph idx="1" type="body"/>
          </p:nvPr>
        </p:nvSpPr>
        <p:spPr>
          <a:xfrm>
            <a:off x="311700" y="926875"/>
            <a:ext cx="8520600" cy="36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9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Background:</a:t>
            </a:r>
            <a:endParaRPr b="1" sz="2409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5688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1A1A1A"/>
              </a:buClr>
              <a:buSzPct val="100000"/>
              <a:buFont typeface="Lato"/>
              <a:buChar char="●"/>
            </a:pPr>
            <a:r>
              <a:rPr lang="en" sz="2409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Private party off grid cabin to be constructed by Winiecki family</a:t>
            </a:r>
            <a:endParaRPr sz="2409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568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ct val="100000"/>
              <a:buFont typeface="Lato"/>
              <a:buChar char="●"/>
            </a:pPr>
            <a:r>
              <a:rPr lang="en" sz="2409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Design and Install </a:t>
            </a:r>
            <a:r>
              <a:rPr lang="en" sz="2409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Hybrid Solar System </a:t>
            </a:r>
            <a:endParaRPr sz="2409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568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ct val="100000"/>
              <a:buFont typeface="Lato"/>
              <a:buChar char="●"/>
            </a:pPr>
            <a:r>
              <a:rPr lang="en" sz="2409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Site location established</a:t>
            </a:r>
            <a:endParaRPr sz="2409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568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ct val="100000"/>
              <a:buFont typeface="Lato"/>
              <a:buChar char="●"/>
            </a:pPr>
            <a:r>
              <a:rPr lang="en" sz="2409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APS power will be connected</a:t>
            </a:r>
            <a:endParaRPr sz="2409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568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ct val="100000"/>
              <a:buFont typeface="Lato"/>
              <a:buChar char="●"/>
            </a:pPr>
            <a:r>
              <a:rPr lang="en" sz="2409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Project appraised for $90K</a:t>
            </a:r>
            <a:endParaRPr sz="2409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</a:pPr>
            <a:r>
              <a:rPr b="1" lang="en" sz="2409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Project Goals: </a:t>
            </a:r>
            <a:endParaRPr b="1" sz="2409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5688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1A1A1A"/>
              </a:buClr>
              <a:buSzPct val="100000"/>
              <a:buFont typeface="Lato"/>
              <a:buChar char="●"/>
            </a:pPr>
            <a:r>
              <a:rPr lang="en" sz="2409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Analyze solar photovoltaic systems for off grid application </a:t>
            </a:r>
            <a:endParaRPr sz="2409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568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ct val="100000"/>
              <a:buFont typeface="Lato"/>
              <a:buChar char="●"/>
            </a:pPr>
            <a:r>
              <a:rPr lang="en" sz="2409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Model estimated energy load / consumption of the Winiecki off grid cabin </a:t>
            </a:r>
            <a:endParaRPr sz="2409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568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ct val="100000"/>
              <a:buFont typeface="Lato"/>
              <a:buChar char="●"/>
            </a:pPr>
            <a:r>
              <a:rPr lang="en" sz="2409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Test energy demands of cabin</a:t>
            </a:r>
            <a:endParaRPr sz="2409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568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ct val="100000"/>
              <a:buFont typeface="Lato"/>
              <a:buChar char="●"/>
            </a:pPr>
            <a:r>
              <a:rPr lang="en" sz="2409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Optimize solar system for maximum efficiency </a:t>
            </a:r>
            <a:endParaRPr sz="2409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568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ct val="100000"/>
              <a:buFont typeface="Lato"/>
              <a:buChar char="●"/>
            </a:pPr>
            <a:r>
              <a:rPr lang="en" sz="2409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Implement and install selected solar design</a:t>
            </a:r>
            <a:endParaRPr sz="2409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22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3" name="Google Shape;93;p14"/>
          <p:cNvSpPr txBox="1"/>
          <p:nvPr/>
        </p:nvSpPr>
        <p:spPr>
          <a:xfrm>
            <a:off x="7157075" y="4018650"/>
            <a:ext cx="2796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Michael Horn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04/26/23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Renewable Energy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2"/>
          <p:cNvSpPr txBox="1"/>
          <p:nvPr>
            <p:ph type="title"/>
          </p:nvPr>
        </p:nvSpPr>
        <p:spPr>
          <a:xfrm>
            <a:off x="311700" y="555600"/>
            <a:ext cx="2808000" cy="45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Permitting Process</a:t>
            </a:r>
            <a:endParaRPr/>
          </a:p>
        </p:txBody>
      </p:sp>
      <p:sp>
        <p:nvSpPr>
          <p:cNvPr id="243" name="Google Shape;243;p32"/>
          <p:cNvSpPr txBox="1"/>
          <p:nvPr>
            <p:ph idx="1" type="body"/>
          </p:nvPr>
        </p:nvSpPr>
        <p:spPr>
          <a:xfrm>
            <a:off x="311700" y="1244025"/>
            <a:ext cx="8169300" cy="32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Basic site plan provided showing property lines, easements, locations of structures and equipment</a:t>
            </a:r>
            <a:endParaRPr sz="1600">
              <a:solidFill>
                <a:srgbClr val="505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Layout of array configuration and placement of equipment and modules with dimensioned access and vegetative clearance</a:t>
            </a:r>
            <a:endParaRPr sz="1600">
              <a:solidFill>
                <a:srgbClr val="505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Electrical 3-line drawing</a:t>
            </a:r>
            <a:endParaRPr sz="1600">
              <a:solidFill>
                <a:srgbClr val="505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Marking and signage</a:t>
            </a:r>
            <a:endParaRPr sz="1600">
              <a:solidFill>
                <a:srgbClr val="505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Provide cut sheets for all PV equipment and mounting systems</a:t>
            </a:r>
            <a:endParaRPr sz="1600">
              <a:solidFill>
                <a:srgbClr val="505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Equipment type, listing, testing agency approvals</a:t>
            </a:r>
            <a:endParaRPr sz="1600">
              <a:solidFill>
                <a:srgbClr val="505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Plans must show compliance with Building, Electrical and Fire Code</a:t>
            </a:r>
            <a:endParaRPr sz="1600">
              <a:solidFill>
                <a:srgbClr val="505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Permanent labels and signage</a:t>
            </a:r>
            <a:endParaRPr sz="1600">
              <a:solidFill>
                <a:srgbClr val="505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Elevation view showing maximum height of PV installation above ground</a:t>
            </a:r>
            <a:endParaRPr sz="1600">
              <a:solidFill>
                <a:srgbClr val="505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p&#10;&#10;Description automatically generated" id="248" name="Google Shape;248;p33"/>
          <p:cNvPicPr preferRelativeResize="0"/>
          <p:nvPr/>
        </p:nvPicPr>
        <p:blipFill rotWithShape="1">
          <a:blip r:embed="rId3">
            <a:alphaModFix/>
          </a:blip>
          <a:srcRect b="0" l="16455" r="6252" t="7944"/>
          <a:stretch/>
        </p:blipFill>
        <p:spPr>
          <a:xfrm>
            <a:off x="6149075" y="890000"/>
            <a:ext cx="2994924" cy="284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3"/>
          <p:cNvPicPr preferRelativeResize="0"/>
          <p:nvPr/>
        </p:nvPicPr>
        <p:blipFill rotWithShape="1">
          <a:blip r:embed="rId4">
            <a:alphaModFix/>
          </a:blip>
          <a:srcRect b="-113" l="0" r="16915" t="12525"/>
          <a:stretch/>
        </p:blipFill>
        <p:spPr>
          <a:xfrm rot="-7761124">
            <a:off x="2568789" y="2323029"/>
            <a:ext cx="3603995" cy="2930618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3"/>
          <p:cNvSpPr txBox="1"/>
          <p:nvPr>
            <p:ph type="title"/>
          </p:nvPr>
        </p:nvSpPr>
        <p:spPr>
          <a:xfrm>
            <a:off x="0" y="1465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Permitting Site</a:t>
            </a:r>
            <a:endParaRPr/>
          </a:p>
        </p:txBody>
      </p:sp>
      <p:sp>
        <p:nvSpPr>
          <p:cNvPr id="251" name="Google Shape;251;p33"/>
          <p:cNvSpPr txBox="1"/>
          <p:nvPr>
            <p:ph idx="1" type="body"/>
          </p:nvPr>
        </p:nvSpPr>
        <p:spPr>
          <a:xfrm>
            <a:off x="0" y="2852114"/>
            <a:ext cx="2808000" cy="20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Property lines</a:t>
            </a:r>
            <a:endParaRPr sz="1600"/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Sight layout</a:t>
            </a:r>
            <a:endParaRPr sz="1600"/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Electrical configuration</a:t>
            </a:r>
            <a:endParaRPr sz="1600"/>
          </a:p>
        </p:txBody>
      </p:sp>
      <p:pic>
        <p:nvPicPr>
          <p:cNvPr id="252" name="Google Shape;252;p33"/>
          <p:cNvPicPr preferRelativeResize="0"/>
          <p:nvPr/>
        </p:nvPicPr>
        <p:blipFill rotWithShape="1">
          <a:blip r:embed="rId5">
            <a:alphaModFix/>
          </a:blip>
          <a:srcRect b="34874" l="0" r="0" t="0"/>
          <a:stretch/>
        </p:blipFill>
        <p:spPr>
          <a:xfrm>
            <a:off x="2428725" y="136400"/>
            <a:ext cx="3647550" cy="180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/>
          <p:cNvSpPr txBox="1"/>
          <p:nvPr>
            <p:ph type="title"/>
          </p:nvPr>
        </p:nvSpPr>
        <p:spPr>
          <a:xfrm>
            <a:off x="311700" y="547975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Permitting Codes</a:t>
            </a:r>
            <a:endParaRPr/>
          </a:p>
        </p:txBody>
      </p:sp>
      <p:sp>
        <p:nvSpPr>
          <p:cNvPr id="258" name="Google Shape;258;p34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Building</a:t>
            </a:r>
            <a:r>
              <a:rPr lang="en" sz="1600"/>
              <a:t> Codes</a:t>
            </a:r>
            <a:endParaRPr sz="1600"/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Electrical Codes</a:t>
            </a:r>
            <a:endParaRPr sz="1600"/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Fire Codes</a:t>
            </a:r>
            <a:endParaRPr sz="1600"/>
          </a:p>
        </p:txBody>
      </p:sp>
      <p:pic>
        <p:nvPicPr>
          <p:cNvPr id="259" name="Google Shape;2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100" y="152400"/>
            <a:ext cx="5719500" cy="4813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 Codes</a:t>
            </a:r>
            <a:endParaRPr/>
          </a:p>
        </p:txBody>
      </p:sp>
      <p:graphicFrame>
        <p:nvGraphicFramePr>
          <p:cNvPr id="265" name="Google Shape;265;p35"/>
          <p:cNvGraphicFramePr/>
          <p:nvPr/>
        </p:nvGraphicFramePr>
        <p:xfrm>
          <a:off x="815200" y="1518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{17767C8E-8415-443F-9214-2B1A89D9D3A5}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NEC Electrical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705.12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Load Side Connections/Alternate Power Source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690.14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Photovoltaic Disconnect Engraved Label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690.7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Maximum Voltage between any two conductors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690.54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Interactive System Point of Interconnection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690.35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Ungrounded Photovoltaic Power Systems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6"/>
          <p:cNvSpPr txBox="1"/>
          <p:nvPr>
            <p:ph type="title"/>
          </p:nvPr>
        </p:nvSpPr>
        <p:spPr>
          <a:xfrm>
            <a:off x="3168013" y="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Site Permit</a:t>
            </a:r>
            <a:endParaRPr/>
          </a:p>
        </p:txBody>
      </p:sp>
      <p:pic>
        <p:nvPicPr>
          <p:cNvPr id="271" name="Google Shape;27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9588" y="795223"/>
            <a:ext cx="6404874" cy="4306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7"/>
          <p:cNvSpPr txBox="1"/>
          <p:nvPr>
            <p:ph type="title"/>
          </p:nvPr>
        </p:nvSpPr>
        <p:spPr>
          <a:xfrm>
            <a:off x="1966050" y="75550"/>
            <a:ext cx="52119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Electrical</a:t>
            </a:r>
            <a:r>
              <a:rPr lang="en"/>
              <a:t> Diagram Permit</a:t>
            </a:r>
            <a:endParaRPr/>
          </a:p>
        </p:txBody>
      </p:sp>
      <p:pic>
        <p:nvPicPr>
          <p:cNvPr id="277" name="Google Shape;27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3650" y="831250"/>
            <a:ext cx="6296700" cy="431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8"/>
          <p:cNvSpPr txBox="1"/>
          <p:nvPr>
            <p:ph type="title"/>
          </p:nvPr>
        </p:nvSpPr>
        <p:spPr>
          <a:xfrm>
            <a:off x="3168000" y="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Panel Permit</a:t>
            </a:r>
            <a:endParaRPr/>
          </a:p>
        </p:txBody>
      </p:sp>
      <p:pic>
        <p:nvPicPr>
          <p:cNvPr id="283" name="Google Shape;28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5025" y="962925"/>
            <a:ext cx="5464850" cy="418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9"/>
          <p:cNvSpPr txBox="1"/>
          <p:nvPr>
            <p:ph type="title"/>
          </p:nvPr>
        </p:nvSpPr>
        <p:spPr>
          <a:xfrm>
            <a:off x="311700" y="112025"/>
            <a:ext cx="60147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Advisory Module (SAM)</a:t>
            </a:r>
            <a:endParaRPr/>
          </a:p>
        </p:txBody>
      </p:sp>
      <p:pic>
        <p:nvPicPr>
          <p:cNvPr id="289" name="Google Shape;28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867725"/>
            <a:ext cx="3628391" cy="181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029038"/>
            <a:ext cx="3628400" cy="1877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1366" y="1099400"/>
            <a:ext cx="4899109" cy="2944677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9"/>
          <p:cNvSpPr txBox="1"/>
          <p:nvPr/>
        </p:nvSpPr>
        <p:spPr>
          <a:xfrm>
            <a:off x="4176275" y="4192950"/>
            <a:ext cx="4689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Optimized 11 and 50 degree with 16474kWh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3" name="Google Shape;293;p39"/>
          <p:cNvSpPr txBox="1"/>
          <p:nvPr/>
        </p:nvSpPr>
        <p:spPr>
          <a:xfrm>
            <a:off x="483550" y="2733675"/>
            <a:ext cx="3284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11 Degrees at 14804 kWh</a:t>
            </a:r>
            <a:endParaRPr sz="1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4" name="Google Shape;294;p39"/>
          <p:cNvSpPr txBox="1"/>
          <p:nvPr/>
        </p:nvSpPr>
        <p:spPr>
          <a:xfrm>
            <a:off x="483550" y="4772925"/>
            <a:ext cx="345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50 Degrees at 14788 kWh</a:t>
            </a:r>
            <a:endParaRPr sz="1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 Optimization</a:t>
            </a:r>
            <a:endParaRPr/>
          </a:p>
        </p:txBody>
      </p:sp>
      <p:pic>
        <p:nvPicPr>
          <p:cNvPr id="300" name="Google Shape;30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50" y="1330675"/>
            <a:ext cx="5080625" cy="3053526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0"/>
          <p:cNvSpPr txBox="1"/>
          <p:nvPr/>
        </p:nvSpPr>
        <p:spPr>
          <a:xfrm>
            <a:off x="7752225" y="4446300"/>
            <a:ext cx="1392000" cy="6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Issac Granados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Renewable Energy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2" name="Google Shape;30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3550" y="2363525"/>
            <a:ext cx="3465150" cy="208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3550" y="167100"/>
            <a:ext cx="3465150" cy="208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 - Fixed Operation</a:t>
            </a:r>
            <a:endParaRPr/>
          </a:p>
        </p:txBody>
      </p:sp>
      <p:pic>
        <p:nvPicPr>
          <p:cNvPr id="309" name="Google Shape;30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425" y="1200325"/>
            <a:ext cx="3765076" cy="289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6350" y="1400737"/>
            <a:ext cx="4925825" cy="249222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1"/>
          <p:cNvSpPr txBox="1"/>
          <p:nvPr/>
        </p:nvSpPr>
        <p:spPr>
          <a:xfrm>
            <a:off x="7752225" y="4446300"/>
            <a:ext cx="1392000" cy="6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Issac Granados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Renewable Energy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2" name="Google Shape;312;p41"/>
          <p:cNvSpPr txBox="1"/>
          <p:nvPr/>
        </p:nvSpPr>
        <p:spPr>
          <a:xfrm>
            <a:off x="2961300" y="4324475"/>
            <a:ext cx="32214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30 Degree Fixed Angle Generation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Scope Changes</a:t>
            </a:r>
            <a:endParaRPr/>
          </a:p>
        </p:txBody>
      </p:sp>
      <p:sp>
        <p:nvSpPr>
          <p:cNvPr id="99" name="Google Shape;99;p15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3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9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9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5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40201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 sz="1900"/>
              <a:t>Delayed House Construction </a:t>
            </a:r>
            <a:endParaRPr b="1" sz="1900"/>
          </a:p>
          <a:p>
            <a:pPr indent="-31670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500"/>
              <a:t>Permitting still underway </a:t>
            </a:r>
            <a:endParaRPr sz="1500"/>
          </a:p>
          <a:p>
            <a:pPr indent="-31670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500"/>
              <a:t>Construction has NOT begun</a:t>
            </a:r>
            <a:endParaRPr sz="1500"/>
          </a:p>
          <a:p>
            <a:pPr indent="-31670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500"/>
              <a:t>Team not legally able to begin PV solar system assembly</a:t>
            </a:r>
            <a:endParaRPr sz="1500"/>
          </a:p>
          <a:p>
            <a:pPr indent="-31670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500"/>
              <a:t>Purchase and Installation delayed until further notice</a:t>
            </a:r>
            <a:endParaRPr sz="1500"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340201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b="1" lang="en" sz="1900"/>
              <a:t>Shift towards analytical based project</a:t>
            </a:r>
            <a:endParaRPr b="1" sz="1900"/>
          </a:p>
          <a:p>
            <a:pPr indent="-31670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500"/>
              <a:t>Team must supplement assembly process</a:t>
            </a:r>
            <a:endParaRPr sz="1500"/>
          </a:p>
          <a:p>
            <a:pPr indent="-31670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500"/>
              <a:t>Analytical deliverables will replace hardware deliverables</a:t>
            </a:r>
            <a:endParaRPr sz="1500"/>
          </a:p>
          <a:p>
            <a:pPr indent="-31670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500"/>
              <a:t>System design, energy modeling, structural analysis, spot testing of individual components, mock permitting </a:t>
            </a:r>
            <a:endParaRPr sz="19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Projected Bill of Materials</a:t>
            </a:r>
            <a:endParaRPr/>
          </a:p>
        </p:txBody>
      </p:sp>
      <p:pic>
        <p:nvPicPr>
          <p:cNvPr id="318" name="Google Shape;31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4744" y="0"/>
            <a:ext cx="447925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Testing</a:t>
            </a:r>
            <a:endParaRPr/>
          </a:p>
        </p:txBody>
      </p:sp>
      <p:graphicFrame>
        <p:nvGraphicFramePr>
          <p:cNvPr id="324" name="Google Shape;324;p43"/>
          <p:cNvGraphicFramePr/>
          <p:nvPr/>
        </p:nvGraphicFramePr>
        <p:xfrm>
          <a:off x="451850" y="1155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{17767C8E-8415-443F-9214-2B1A89D9D3A5}</a:tableStyleId>
              </a:tblPr>
              <a:tblGrid>
                <a:gridCol w="3869825"/>
                <a:gridCol w="3869825"/>
              </a:tblGrid>
              <a:tr h="476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Roboto"/>
                          <a:ea typeface="Roboto"/>
                          <a:cs typeface="Roboto"/>
                          <a:sym typeface="Roboto"/>
                        </a:rPr>
                        <a:t>Phase 1 </a:t>
                      </a:r>
                      <a:endParaRPr b="1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oboto"/>
                          <a:ea typeface="Roboto"/>
                          <a:cs typeface="Roboto"/>
                          <a:sym typeface="Roboto"/>
                        </a:rPr>
                        <a:t>Goal : Verify and Prove efficiency calculations</a:t>
                      </a: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Roboto"/>
                          <a:ea typeface="Roboto"/>
                          <a:cs typeface="Roboto"/>
                          <a:sym typeface="Roboto"/>
                        </a:rPr>
                        <a:t>Phase 2 </a:t>
                      </a:r>
                      <a:endParaRPr b="1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oboto"/>
                          <a:ea typeface="Roboto"/>
                          <a:cs typeface="Roboto"/>
                          <a:sym typeface="Roboto"/>
                        </a:rPr>
                        <a:t>Goal: Gain experience and prove functionality</a:t>
                      </a: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19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 </a:t>
                      </a:r>
                      <a:r>
                        <a:rPr lang="en"/>
                        <a:t>Individual</a:t>
                      </a:r>
                      <a:r>
                        <a:rPr lang="en"/>
                        <a:t> Tests: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Angle vs Output (Irradiance Testing) 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Panel Heat vs Output (Temperature Testing)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Stress Testing 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Utilize and Test existing hardware in Renewable Energy Lab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Gain Hands-on </a:t>
                      </a:r>
                      <a:r>
                        <a:rPr lang="en"/>
                        <a:t>experience</a:t>
                      </a:r>
                      <a:r>
                        <a:rPr lang="en"/>
                        <a:t> 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4"/>
          <p:cNvSpPr txBox="1"/>
          <p:nvPr>
            <p:ph type="title"/>
          </p:nvPr>
        </p:nvSpPr>
        <p:spPr>
          <a:xfrm>
            <a:off x="174175" y="1762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1</a:t>
            </a:r>
            <a:r>
              <a:rPr lang="en"/>
              <a:t>: Irradiance Testing</a:t>
            </a:r>
            <a:endParaRPr/>
          </a:p>
        </p:txBody>
      </p:sp>
      <p:sp>
        <p:nvSpPr>
          <p:cNvPr id="330" name="Google Shape;330;p44"/>
          <p:cNvSpPr txBox="1"/>
          <p:nvPr>
            <p:ph idx="1" type="body"/>
          </p:nvPr>
        </p:nvSpPr>
        <p:spPr>
          <a:xfrm>
            <a:off x="311700" y="784000"/>
            <a:ext cx="8520600" cy="424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Goal: Determine a relationship between tilt/ azimuth and power output</a:t>
            </a:r>
            <a:endParaRPr/>
          </a:p>
          <a:p>
            <a:pPr indent="-317500" lvl="1" marL="914400" rtl="0" algn="l">
              <a:spcBef>
                <a:spcPts val="12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Power may be determined by collecting voltage, irradiance, and current data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Hypothesis: Optimizing tilt and azimuth panel angles WILL maximize power output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Increased solar irradiation will result in higher power generation from panels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To maximize irradiation, panels must be normal to light source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Theory</a:t>
            </a:r>
            <a:r>
              <a:rPr lang="en"/>
              <a:t>: </a:t>
            </a:r>
            <a:r>
              <a:rPr b="1" lang="en"/>
              <a:t>Power (w) = Irradiance (w/m^2) * Surface Area (m^2) * Efficiency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Testing: 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Fixed Azimuth, Varying Tilt Angle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Voltage, Current, and Irradiance data collected and plotted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Fixed Tilt Angle, Varying Azimuth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Voltage, Current, and Irradiance data collected and plotted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5"/>
          <p:cNvSpPr txBox="1"/>
          <p:nvPr>
            <p:ph type="title"/>
          </p:nvPr>
        </p:nvSpPr>
        <p:spPr>
          <a:xfrm>
            <a:off x="265900" y="19632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Equipment</a:t>
            </a:r>
            <a:endParaRPr/>
          </a:p>
        </p:txBody>
      </p:sp>
      <p:sp>
        <p:nvSpPr>
          <p:cNvPr id="336" name="Google Shape;336;p45"/>
          <p:cNvSpPr txBox="1"/>
          <p:nvPr>
            <p:ph idx="1" type="body"/>
          </p:nvPr>
        </p:nvSpPr>
        <p:spPr>
          <a:xfrm>
            <a:off x="311700" y="804125"/>
            <a:ext cx="8520600" cy="39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Licor LI-200 Pyranometer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Used to measure solar irradiance, outputs voltage signal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Breadboard and 150 Ohm Resistor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Allows calibrated pyranometer data collection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DL 3021 Electronic Load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Allows variable resistive load; voltage and current data collection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Computer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Allows data recording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Fluke 45 Digital Multimeter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Used to collect voltage data for Pyranometer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Solar Panels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Testing medium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Cell Phone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Allows azimuth and angle measurement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Stand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Consistently retains tilt angle and azimuth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6"/>
          <p:cNvSpPr txBox="1"/>
          <p:nvPr>
            <p:ph type="title"/>
          </p:nvPr>
        </p:nvSpPr>
        <p:spPr>
          <a:xfrm>
            <a:off x="175425" y="1762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1 Testing: Varying Panel Tilt Angle and Azimuth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2" name="Google Shape;34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6775" y="784000"/>
            <a:ext cx="2929250" cy="390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000" y="784000"/>
            <a:ext cx="5207533" cy="390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7"/>
          <p:cNvSpPr txBox="1"/>
          <p:nvPr>
            <p:ph type="title"/>
          </p:nvPr>
        </p:nvSpPr>
        <p:spPr>
          <a:xfrm>
            <a:off x="160400" y="13495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1: I-V and Power Curves </a:t>
            </a:r>
            <a:endParaRPr/>
          </a:p>
        </p:txBody>
      </p:sp>
      <p:pic>
        <p:nvPicPr>
          <p:cNvPr id="349" name="Google Shape;34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22650"/>
            <a:ext cx="4841652" cy="341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922650"/>
            <a:ext cx="4572000" cy="341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8"/>
          <p:cNvSpPr txBox="1"/>
          <p:nvPr>
            <p:ph type="title"/>
          </p:nvPr>
        </p:nvSpPr>
        <p:spPr>
          <a:xfrm>
            <a:off x="64150" y="10742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1: I-V Curves for Varying Azimuth</a:t>
            </a:r>
            <a:endParaRPr/>
          </a:p>
        </p:txBody>
      </p:sp>
      <p:pic>
        <p:nvPicPr>
          <p:cNvPr id="356" name="Google Shape;35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15225"/>
            <a:ext cx="4758425" cy="34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4650" y="715225"/>
            <a:ext cx="4509350" cy="34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715225"/>
            <a:ext cx="4595864" cy="347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" y="723750"/>
            <a:ext cx="4595874" cy="3459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9"/>
          <p:cNvSpPr txBox="1"/>
          <p:nvPr>
            <p:ph type="title"/>
          </p:nvPr>
        </p:nvSpPr>
        <p:spPr>
          <a:xfrm>
            <a:off x="242925" y="24497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1: Max Possible Power</a:t>
            </a:r>
            <a:endParaRPr/>
          </a:p>
        </p:txBody>
      </p:sp>
      <p:pic>
        <p:nvPicPr>
          <p:cNvPr id="365" name="Google Shape;36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800"/>
            <a:ext cx="4591050" cy="27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017800"/>
            <a:ext cx="4591050" cy="2762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0"/>
          <p:cNvSpPr txBox="1"/>
          <p:nvPr>
            <p:ph type="title"/>
          </p:nvPr>
        </p:nvSpPr>
        <p:spPr>
          <a:xfrm>
            <a:off x="132925" y="5242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Calculated Data </a:t>
            </a:r>
            <a:endParaRPr/>
          </a:p>
        </p:txBody>
      </p:sp>
      <p:pic>
        <p:nvPicPr>
          <p:cNvPr id="372" name="Google Shape;37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025" y="660226"/>
            <a:ext cx="7343926" cy="229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5075" y="2954351"/>
            <a:ext cx="7293843" cy="188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1 Test 2 : </a:t>
            </a:r>
            <a:r>
              <a:rPr lang="en"/>
              <a:t>Effects of Panel Temperature </a:t>
            </a:r>
            <a:endParaRPr/>
          </a:p>
        </p:txBody>
      </p:sp>
      <p:sp>
        <p:nvSpPr>
          <p:cNvPr id="379" name="Google Shape;379;p51"/>
          <p:cNvSpPr txBox="1"/>
          <p:nvPr/>
        </p:nvSpPr>
        <p:spPr>
          <a:xfrm>
            <a:off x="311700" y="1110975"/>
            <a:ext cx="6087300" cy="3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Ground Mounted vs Roof Mounted Design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Ground Mounted systems have advantage of additional passive cooling but introduce an additional cost to the system. 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Camp Verde Avg Annual High Temps </a:t>
            </a: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60 - 100 ℉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Camp Verde Avg Annual Low Temps </a:t>
            </a: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40 - 70 ℉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Goal: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How does heat effect Panel output and what are efficiency gains with a ground mounted system, if any?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/>
          <p:nvPr>
            <p:ph type="title"/>
          </p:nvPr>
        </p:nvSpPr>
        <p:spPr>
          <a:xfrm>
            <a:off x="222775" y="4747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QFD</a:t>
            </a:r>
            <a:endParaRPr/>
          </a:p>
        </p:txBody>
      </p:sp>
      <p:sp>
        <p:nvSpPr>
          <p:cNvPr id="106" name="Google Shape;106;p16"/>
          <p:cNvSpPr txBox="1"/>
          <p:nvPr>
            <p:ph idx="1" type="body"/>
          </p:nvPr>
        </p:nvSpPr>
        <p:spPr>
          <a:xfrm>
            <a:off x="311700" y="1223050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203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9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9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91469"/>
            <a:ext cx="9143999" cy="4205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2"/>
          <p:cNvSpPr txBox="1"/>
          <p:nvPr>
            <p:ph type="title"/>
          </p:nvPr>
        </p:nvSpPr>
        <p:spPr>
          <a:xfrm>
            <a:off x="311700" y="246225"/>
            <a:ext cx="79749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Effects of Panel Temperature Testing Methodology</a:t>
            </a:r>
            <a:endParaRPr/>
          </a:p>
        </p:txBody>
      </p:sp>
      <p:sp>
        <p:nvSpPr>
          <p:cNvPr id="385" name="Google Shape;385;p52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 two identical 20 W panels from the renewable energy lab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Mount one panel on existing roof structure, and the other on the ground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Track temperature and output of both panels simultaneously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30 minute test, results tabulated every minute.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Compile results to show Temp Delta for each panel and analyze results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Find Voc 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Interpolate IV Curve to find Power Decay 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1 : Effects of Panel Temperature </a:t>
            </a:r>
            <a:endParaRPr/>
          </a:p>
        </p:txBody>
      </p:sp>
      <p:pic>
        <p:nvPicPr>
          <p:cNvPr id="391" name="Google Shape;39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8976" y="1017800"/>
            <a:ext cx="2665924" cy="355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7375" y="1017788"/>
            <a:ext cx="2665924" cy="355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1 : Effects of Panel Temperature </a:t>
            </a:r>
            <a:endParaRPr/>
          </a:p>
        </p:txBody>
      </p:sp>
      <p:grpSp>
        <p:nvGrpSpPr>
          <p:cNvPr id="398" name="Google Shape;398;p54"/>
          <p:cNvGrpSpPr/>
          <p:nvPr/>
        </p:nvGrpSpPr>
        <p:grpSpPr>
          <a:xfrm>
            <a:off x="268588" y="1052000"/>
            <a:ext cx="8606824" cy="3862451"/>
            <a:chOff x="423150" y="1017800"/>
            <a:chExt cx="8606824" cy="3862451"/>
          </a:xfrm>
        </p:grpSpPr>
        <p:pic>
          <p:nvPicPr>
            <p:cNvPr id="399" name="Google Shape;399;p5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61037" y="1017800"/>
              <a:ext cx="2868937" cy="38624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0" name="Google Shape;400;p5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292092" y="1017800"/>
              <a:ext cx="2868941" cy="3862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5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3150" y="1017800"/>
              <a:ext cx="2868941" cy="38624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5400" y="0"/>
            <a:ext cx="370860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5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Roof Mount Raw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55"/>
          <p:cNvSpPr txBox="1"/>
          <p:nvPr/>
        </p:nvSpPr>
        <p:spPr>
          <a:xfrm>
            <a:off x="311700" y="1472850"/>
            <a:ext cx="33513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 Start : 50.4 ℉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 Max : 111.1 ℉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Avg Roof Temperature : 109 ℉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Equalization Time : ~ 25 min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3656" y="0"/>
            <a:ext cx="304034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5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Ground Mount Raw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56"/>
          <p:cNvSpPr txBox="1"/>
          <p:nvPr/>
        </p:nvSpPr>
        <p:spPr>
          <a:xfrm>
            <a:off x="503675" y="1144700"/>
            <a:ext cx="3937800" cy="31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 Start : 52.4 ℉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 Max : 77.5 ℉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Equalization Time : ~ 20 min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1 : Effects of Panel Temperature </a:t>
            </a:r>
            <a:endParaRPr/>
          </a:p>
        </p:txBody>
      </p:sp>
      <p:pic>
        <p:nvPicPr>
          <p:cNvPr id="421" name="Google Shape;42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425" y="1017800"/>
            <a:ext cx="3446626" cy="206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425" y="3075525"/>
            <a:ext cx="3446626" cy="20679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23" name="Google Shape;423;p57"/>
          <p:cNvGraphicFramePr/>
          <p:nvPr/>
        </p:nvGraphicFramePr>
        <p:xfrm>
          <a:off x="4318175" y="1422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{90B2FDF2-F598-4C8C-9A17-F29FB898ED65}</a:tableStyleId>
              </a:tblPr>
              <a:tblGrid>
                <a:gridCol w="1743075"/>
                <a:gridCol w="1543050"/>
                <a:gridCol w="1381125"/>
              </a:tblGrid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Ground Mount Panel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Roof Mount Panel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 Initial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52.4 ℉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50.4 ℉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 Max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77.5 ℉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111.1 ℉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Time to T Max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 Min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 Min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 Delta (Initial vs Max)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25.1 ℉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60.7 ℉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 Delta (Max vs Air)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4.5 ℉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38.1 ℉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8"/>
          <p:cNvSpPr txBox="1"/>
          <p:nvPr>
            <p:ph type="title"/>
          </p:nvPr>
        </p:nvSpPr>
        <p:spPr>
          <a:xfrm>
            <a:off x="311700" y="14325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1 : Effects of Panel Temperature </a:t>
            </a:r>
            <a:endParaRPr/>
          </a:p>
        </p:txBody>
      </p:sp>
      <p:pic>
        <p:nvPicPr>
          <p:cNvPr id="429" name="Google Shape;42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39675"/>
            <a:ext cx="4962525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942224"/>
            <a:ext cx="4962525" cy="22012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31" name="Google Shape;431;p58"/>
          <p:cNvGraphicFramePr/>
          <p:nvPr/>
        </p:nvGraphicFramePr>
        <p:xfrm>
          <a:off x="5095500" y="839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{90B2FDF2-F598-4C8C-9A17-F29FB898ED65}</a:tableStyleId>
              </a:tblPr>
              <a:tblGrid>
                <a:gridCol w="1543825"/>
                <a:gridCol w="1206300"/>
                <a:gridCol w="1193525"/>
              </a:tblGrid>
              <a:tr h="488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Ground Mount Panel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Roof Mount Panel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488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 Delta</a:t>
                      </a: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°K (Initial vs Max)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13.9 °K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33.7 °K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307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Voc Delta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-1.55 Volts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-3.73 Volts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307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Isc Delta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- 3 mAmps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-1 mAmp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4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Voc Coefficient 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-.51%/°K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R cap="flat" cmpd="sng" w="12700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-.51%/°K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1 : Effects of Panel Temperature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7" name="Google Shape;43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29875"/>
            <a:ext cx="4572000" cy="3429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38" name="Google Shape;438;p59"/>
          <p:cNvGraphicFramePr/>
          <p:nvPr/>
        </p:nvGraphicFramePr>
        <p:xfrm>
          <a:off x="4698450" y="14916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{90B2FDF2-F598-4C8C-9A17-F29FB898ED65}</a:tableStyleId>
              </a:tblPr>
              <a:tblGrid>
                <a:gridCol w="2066925"/>
                <a:gridCol w="2066925"/>
              </a:tblGrid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Voc (Volts)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21.8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Isc (mAmps)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968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Max Power (Watts)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13.12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Voltage @ Max Power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16.0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Current @ Max Power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0.82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439" name="Google Shape;439;p59"/>
          <p:cNvSpPr txBox="1"/>
          <p:nvPr/>
        </p:nvSpPr>
        <p:spPr>
          <a:xfrm>
            <a:off x="4775375" y="3272550"/>
            <a:ext cx="4106700" cy="3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Panel Degradation : 1.38 % / Year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0"/>
          <p:cNvSpPr txBox="1"/>
          <p:nvPr>
            <p:ph type="title"/>
          </p:nvPr>
        </p:nvSpPr>
        <p:spPr>
          <a:xfrm>
            <a:off x="311700" y="29445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2: Application and Experience</a:t>
            </a:r>
            <a:endParaRPr/>
          </a:p>
        </p:txBody>
      </p:sp>
      <p:sp>
        <p:nvSpPr>
          <p:cNvPr id="445" name="Google Shape;445;p60"/>
          <p:cNvSpPr txBox="1"/>
          <p:nvPr>
            <p:ph idx="1" type="body"/>
          </p:nvPr>
        </p:nvSpPr>
        <p:spPr>
          <a:xfrm>
            <a:off x="311700" y="902250"/>
            <a:ext cx="8520600" cy="39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Renewable Energy Lab Solar Panel Testing</a:t>
            </a:r>
            <a:endParaRPr sz="2300"/>
          </a:p>
          <a:p>
            <a:pPr indent="-3492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Old array deconstructed</a:t>
            </a:r>
            <a:endParaRPr sz="1900"/>
          </a:p>
          <a:p>
            <a:pPr indent="-3492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New solar panels installed, wired, and tested successfully</a:t>
            </a:r>
            <a:endParaRPr sz="1900"/>
          </a:p>
          <a:p>
            <a:pPr indent="-3492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Inverter is receiving enough power to test functionality</a:t>
            </a:r>
            <a:endParaRPr sz="1900"/>
          </a:p>
          <a:p>
            <a:pPr indent="-3492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Connected </a:t>
            </a:r>
            <a:r>
              <a:rPr lang="en" sz="1900"/>
              <a:t>Inverter</a:t>
            </a:r>
            <a:r>
              <a:rPr lang="en" sz="1900"/>
              <a:t> to grid power </a:t>
            </a:r>
            <a:endParaRPr sz="1900"/>
          </a:p>
          <a:p>
            <a:pPr indent="0" lvl="0" marL="9144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7465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GridZero Application</a:t>
            </a:r>
            <a:endParaRPr sz="2300"/>
          </a:p>
          <a:p>
            <a:pPr indent="-3492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Special Inverter setting which utilizes hybrid solar PV with no grid feedback</a:t>
            </a:r>
            <a:endParaRPr sz="1900"/>
          </a:p>
          <a:p>
            <a:pPr indent="0" lvl="0" marL="9144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2 Testing Photos</a:t>
            </a:r>
            <a:endParaRPr/>
          </a:p>
        </p:txBody>
      </p:sp>
      <p:pic>
        <p:nvPicPr>
          <p:cNvPr id="451" name="Google Shape;451;p61"/>
          <p:cNvPicPr preferRelativeResize="0"/>
          <p:nvPr/>
        </p:nvPicPr>
        <p:blipFill rotWithShape="1">
          <a:blip r:embed="rId3">
            <a:alphaModFix/>
          </a:blip>
          <a:srcRect b="18903" l="28883" r="21547" t="18230"/>
          <a:stretch/>
        </p:blipFill>
        <p:spPr>
          <a:xfrm>
            <a:off x="940850" y="1188338"/>
            <a:ext cx="2663125" cy="276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61"/>
          <p:cNvPicPr preferRelativeResize="0"/>
          <p:nvPr/>
        </p:nvPicPr>
        <p:blipFill rotWithShape="1">
          <a:blip r:embed="rId4">
            <a:alphaModFix/>
          </a:blip>
          <a:srcRect b="18561" l="23150" r="7827" t="29849"/>
          <a:stretch/>
        </p:blipFill>
        <p:spPr>
          <a:xfrm>
            <a:off x="5273179" y="1188350"/>
            <a:ext cx="2776147" cy="2766802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61"/>
          <p:cNvSpPr txBox="1"/>
          <p:nvPr/>
        </p:nvSpPr>
        <p:spPr>
          <a:xfrm>
            <a:off x="945375" y="4079450"/>
            <a:ext cx="2663100" cy="7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Existing Array 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(No Output)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4" name="Google Shape;454;p61"/>
          <p:cNvSpPr txBox="1"/>
          <p:nvPr/>
        </p:nvSpPr>
        <p:spPr>
          <a:xfrm>
            <a:off x="5161250" y="409310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Updated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Array 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(20 V 100 A Output)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Simplified Customer Needs</a:t>
            </a:r>
            <a:endParaRPr/>
          </a:p>
        </p:txBody>
      </p:sp>
      <p:sp>
        <p:nvSpPr>
          <p:cNvPr id="113" name="Google Shape;113;p17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 : $35,000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Self Sustaining Production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1 Day Emergency Battery Storage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0 </a:t>
            </a:r>
            <a:r>
              <a:rPr lang="en"/>
              <a:t>Backfeed</a:t>
            </a:r>
            <a:r>
              <a:rPr lang="en"/>
              <a:t> Grid Tied Connection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2 Testing Photos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62"/>
          <p:cNvSpPr txBox="1"/>
          <p:nvPr/>
        </p:nvSpPr>
        <p:spPr>
          <a:xfrm>
            <a:off x="-52550" y="4311375"/>
            <a:ext cx="26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Inverter System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1" name="Google Shape;46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7023" y="1170200"/>
            <a:ext cx="2150945" cy="2867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418" y="1170200"/>
            <a:ext cx="2150945" cy="2867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9125" y="1203912"/>
            <a:ext cx="3734026" cy="2800524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62"/>
          <p:cNvSpPr txBox="1"/>
          <p:nvPr/>
        </p:nvSpPr>
        <p:spPr>
          <a:xfrm>
            <a:off x="2447050" y="4311375"/>
            <a:ext cx="26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System Monitor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5" name="Google Shape;465;p62"/>
          <p:cNvSpPr txBox="1"/>
          <p:nvPr/>
        </p:nvSpPr>
        <p:spPr>
          <a:xfrm>
            <a:off x="5850688" y="4311375"/>
            <a:ext cx="26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Battery Bank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2 Testing Photos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1" name="Google Shape;471;p63"/>
          <p:cNvPicPr preferRelativeResize="0"/>
          <p:nvPr/>
        </p:nvPicPr>
        <p:blipFill rotWithShape="1">
          <a:blip r:embed="rId3">
            <a:alphaModFix/>
          </a:blip>
          <a:srcRect b="17117" l="0" r="0" t="17522"/>
          <a:stretch/>
        </p:blipFill>
        <p:spPr>
          <a:xfrm>
            <a:off x="6704975" y="1644775"/>
            <a:ext cx="2127325" cy="185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1650" y="1453975"/>
            <a:ext cx="2980700" cy="223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153525"/>
            <a:ext cx="2127325" cy="2836439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63"/>
          <p:cNvSpPr txBox="1"/>
          <p:nvPr/>
        </p:nvSpPr>
        <p:spPr>
          <a:xfrm>
            <a:off x="-12" y="4171375"/>
            <a:ext cx="26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 Amp Breaker 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5" name="Google Shape;475;p63"/>
          <p:cNvSpPr txBox="1"/>
          <p:nvPr/>
        </p:nvSpPr>
        <p:spPr>
          <a:xfrm>
            <a:off x="3266538" y="4171375"/>
            <a:ext cx="2610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Updated Solar Production Values ( ~ .6 kw)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6" name="Google Shape;476;p63"/>
          <p:cNvSpPr txBox="1"/>
          <p:nvPr/>
        </p:nvSpPr>
        <p:spPr>
          <a:xfrm>
            <a:off x="6463175" y="4171375"/>
            <a:ext cx="26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Simulated Power Draw Source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4"/>
          <p:cNvSpPr txBox="1"/>
          <p:nvPr>
            <p:ph type="title"/>
          </p:nvPr>
        </p:nvSpPr>
        <p:spPr>
          <a:xfrm>
            <a:off x="311700" y="29445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2 Testing Results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64"/>
          <p:cNvSpPr txBox="1"/>
          <p:nvPr>
            <p:ph idx="1" type="body"/>
          </p:nvPr>
        </p:nvSpPr>
        <p:spPr>
          <a:xfrm>
            <a:off x="311700" y="1078275"/>
            <a:ext cx="8520600" cy="37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“Hands - on” experience </a:t>
            </a:r>
            <a:endParaRPr sz="23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Greater knowledge of system components and application 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Understanding of inverter importance as a system controller</a:t>
            </a:r>
            <a:endParaRPr sz="2300"/>
          </a:p>
          <a:p>
            <a:pPr indent="-374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PV system competency </a:t>
            </a:r>
            <a:endParaRPr sz="23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Validation of system settings with controlled environment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Simulates system install and set-up</a:t>
            </a:r>
            <a:endParaRPr sz="17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Conclusion</a:t>
            </a:r>
            <a:endParaRPr/>
          </a:p>
        </p:txBody>
      </p:sp>
      <p:sp>
        <p:nvSpPr>
          <p:cNvPr id="488" name="Google Shape;488;p65"/>
          <p:cNvSpPr txBox="1"/>
          <p:nvPr>
            <p:ph idx="1" type="body"/>
          </p:nvPr>
        </p:nvSpPr>
        <p:spPr>
          <a:xfrm>
            <a:off x="311700" y="1111000"/>
            <a:ext cx="8520600" cy="34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-38608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 optimized </a:t>
            </a:r>
            <a:r>
              <a:rPr lang="en" sz="3200">
                <a:solidFill>
                  <a:srgbClr val="000000"/>
                </a:solidFill>
              </a:rPr>
              <a:t>8.8 kW, 24-panel ground-mounted hybrid photovoltaic system for residential use in Camp Verde, Arizona</a:t>
            </a:r>
            <a:endParaRPr sz="3200">
              <a:solidFill>
                <a:srgbClr val="000000"/>
              </a:solidFill>
            </a:endParaRPr>
          </a:p>
          <a:p>
            <a:pPr indent="-41148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Impact, benefits, and </a:t>
            </a:r>
            <a:r>
              <a:rPr lang="en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economic feasibility</a:t>
            </a:r>
            <a:r>
              <a:rPr lang="en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utilizing a PV system at the residential scale is displayed</a:t>
            </a:r>
            <a:endParaRPr sz="3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148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Final design enables implementation of the PV system </a:t>
            </a:r>
            <a:endParaRPr sz="3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6"/>
          <p:cNvSpPr txBox="1"/>
          <p:nvPr>
            <p:ph type="title"/>
          </p:nvPr>
        </p:nvSpPr>
        <p:spPr>
          <a:xfrm>
            <a:off x="311700" y="18997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 </a:t>
            </a:r>
            <a:endParaRPr/>
          </a:p>
        </p:txBody>
      </p:sp>
      <p:sp>
        <p:nvSpPr>
          <p:cNvPr id="494" name="Google Shape;494;p66"/>
          <p:cNvSpPr txBox="1"/>
          <p:nvPr>
            <p:ph idx="1" type="body"/>
          </p:nvPr>
        </p:nvSpPr>
        <p:spPr>
          <a:xfrm>
            <a:off x="1854900" y="1052400"/>
            <a:ext cx="5434200" cy="25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Check out our website for student contact info, detailed reports, calculations and more!</a:t>
            </a:r>
            <a:endParaRPr/>
          </a:p>
        </p:txBody>
      </p:sp>
      <p:pic>
        <p:nvPicPr>
          <p:cNvPr id="495" name="Google Shape;49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0915" y="2445799"/>
            <a:ext cx="1702175" cy="170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Whole Building Energy Modeling</a:t>
            </a:r>
            <a:endParaRPr/>
          </a:p>
        </p:txBody>
      </p:sp>
      <p:sp>
        <p:nvSpPr>
          <p:cNvPr id="119" name="Google Shape;119;p18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Purpose:</a:t>
            </a:r>
            <a:r>
              <a:rPr lang="en"/>
              <a:t> Simulate electrical demand for the home to define system scale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eQuest:</a:t>
            </a:r>
            <a:r>
              <a:rPr lang="en"/>
              <a:t> Department of Energy’s simulation tool powered by the EnergyPlus simulation engine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6687" y="2692925"/>
            <a:ext cx="3624474" cy="187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216325"/>
            <a:ext cx="1143000" cy="13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Energy Model Results</a:t>
            </a:r>
            <a:endParaRPr/>
          </a:p>
        </p:txBody>
      </p:sp>
      <p:sp>
        <p:nvSpPr>
          <p:cNvPr id="127" name="Google Shape;127;p19"/>
          <p:cNvSpPr txBox="1"/>
          <p:nvPr>
            <p:ph idx="1" type="body"/>
          </p:nvPr>
        </p:nvSpPr>
        <p:spPr>
          <a:xfrm>
            <a:off x="311700" y="1201450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2 Output Simulations to </a:t>
            </a:r>
            <a:r>
              <a:rPr b="1" lang="en"/>
              <a:t>benchmark design and demonstrate user impact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Expected Demand</a:t>
            </a:r>
            <a:r>
              <a:rPr b="1" lang="en"/>
              <a:t> Simulation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High Demand Simulation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/>
          <p:nvPr/>
        </p:nvSpPr>
        <p:spPr>
          <a:xfrm>
            <a:off x="4908275" y="1221900"/>
            <a:ext cx="3902700" cy="26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905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Factors: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33% Percent Occupancy Rating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Lower Demand on HVAC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Conscientious User Inputs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Yearly Electrical Consumption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9,320 kWh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905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" name="Google Shape;133;p20"/>
          <p:cNvSpPr txBox="1"/>
          <p:nvPr>
            <p:ph type="title"/>
          </p:nvPr>
        </p:nvSpPr>
        <p:spPr>
          <a:xfrm>
            <a:off x="290375" y="22532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Expected Demand Model Results</a:t>
            </a:r>
            <a:endParaRPr/>
          </a:p>
        </p:txBody>
      </p:sp>
      <p:grpSp>
        <p:nvGrpSpPr>
          <p:cNvPr id="134" name="Google Shape;134;p20"/>
          <p:cNvGrpSpPr/>
          <p:nvPr/>
        </p:nvGrpSpPr>
        <p:grpSpPr>
          <a:xfrm>
            <a:off x="387638" y="874625"/>
            <a:ext cx="4039107" cy="2997851"/>
            <a:chOff x="387638" y="874625"/>
            <a:chExt cx="4039107" cy="2997851"/>
          </a:xfrm>
        </p:grpSpPr>
        <p:pic>
          <p:nvPicPr>
            <p:cNvPr id="135" name="Google Shape;135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0275" y="3574326"/>
              <a:ext cx="3793826" cy="298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7638" y="874625"/>
              <a:ext cx="4039107" cy="26997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 txBox="1"/>
          <p:nvPr>
            <p:ph type="title"/>
          </p:nvPr>
        </p:nvSpPr>
        <p:spPr>
          <a:xfrm>
            <a:off x="290375" y="22532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Expected Demand Model Results (In-Depth)</a:t>
            </a:r>
            <a:endParaRPr/>
          </a:p>
        </p:txBody>
      </p:sp>
      <p:pic>
        <p:nvPicPr>
          <p:cNvPr id="142" name="Google Shape;14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85525"/>
            <a:ext cx="8839204" cy="2658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